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2BFF-D3F5-4E8E-B8F9-9FA183396FBA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9A59-55FB-46D2-9C71-9C36D896C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2D050"/>
                </a:solidFill>
              </a:rPr>
              <a:t>  </a:t>
            </a:r>
            <a:endParaRPr lang="ru-RU" sz="40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7" name="Рисунок 6" descr="1612572365_98-p-fon-zelenaya-planeta-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285728"/>
            <a:ext cx="671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err="1" smtClean="0">
                <a:ln w="50800"/>
                <a:solidFill>
                  <a:schemeClr val="bg1"/>
                </a:solidFill>
                <a:effectLst/>
              </a:rPr>
              <a:t>Всерос</a:t>
            </a:r>
            <a:r>
              <a:rPr lang="en-US" b="1" cap="none" spc="0" dirty="0" smtClean="0">
                <a:ln w="50800"/>
                <a:solidFill>
                  <a:schemeClr val="bg1"/>
                </a:solidFill>
                <a:effectLst/>
              </a:rPr>
              <a:t>c</a:t>
            </a:r>
            <a:r>
              <a:rPr lang="ru-RU" b="1" cap="none" spc="0" dirty="0" err="1" smtClean="0">
                <a:ln w="50800"/>
                <a:solidFill>
                  <a:schemeClr val="bg1"/>
                </a:solidFill>
                <a:effectLst/>
              </a:rPr>
              <a:t>ийский</a:t>
            </a:r>
            <a:r>
              <a:rPr lang="ru-RU" b="1" cap="none" spc="0" dirty="0" smtClean="0">
                <a:ln w="50800"/>
                <a:solidFill>
                  <a:schemeClr val="bg1"/>
                </a:solidFill>
                <a:effectLst/>
              </a:rPr>
              <a:t> конкурс по инновационным практикам создания</a:t>
            </a:r>
          </a:p>
          <a:p>
            <a:pPr algn="ctr"/>
            <a:r>
              <a:rPr lang="ru-RU" b="1" cap="none" spc="0" dirty="0" smtClean="0">
                <a:ln w="50800"/>
                <a:solidFill>
                  <a:schemeClr val="bg1"/>
                </a:solidFill>
                <a:effectLst/>
              </a:rPr>
              <a:t> воспитывающей культурной среды</a:t>
            </a:r>
          </a:p>
          <a:p>
            <a:pPr algn="ctr"/>
            <a:r>
              <a:rPr lang="ru-RU" b="1" cap="none" spc="0" dirty="0" smtClean="0">
                <a:ln w="50800"/>
                <a:solidFill>
                  <a:schemeClr val="bg1"/>
                </a:solidFill>
                <a:effectLst/>
              </a:rPr>
              <a:t> в образовательных организациях</a:t>
            </a:r>
            <a:endParaRPr lang="ru-RU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071678"/>
            <a:ext cx="47688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Экологическая </a:t>
            </a:r>
            <a:endParaRPr lang="en-US" sz="5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</a:rPr>
              <a:t>гостиная</a:t>
            </a:r>
            <a:endParaRPr lang="ru-RU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4500570"/>
            <a:ext cx="3165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г. Иваново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Ул.Колотилова, д.64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МБДОУ «Детский сад № 136»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Старший воспитатель: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Субботина Юлия Валериевна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E-mail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dou136@ivedu.ru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4782835_90-p-semeinii-fon-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7848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Взаимодействие с родителями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8938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Одной из результативных форм является создание выставок 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совместных  творческих работ детей и родителей,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ак 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</a:rPr>
              <a:t>досуговая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форма организации взаимодействия семьи и ДОУ.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20210920152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290"/>
            <a:ext cx="3143272" cy="2357454"/>
          </a:xfrm>
          <a:prstGeom prst="rect">
            <a:avLst/>
          </a:prstGeom>
        </p:spPr>
      </p:pic>
      <p:pic>
        <p:nvPicPr>
          <p:cNvPr id="6" name="Рисунок 5" descr="IMG20210920152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3500438"/>
            <a:ext cx="3357554" cy="251816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ology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928670"/>
            <a:ext cx="830374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гостиная открылась совсем недавно, в августе 2021 года, 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рамках долгосрочного проекта «Экологическая тропа».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Такое начинание вызвало большой интерес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воспитанников и их семей, поэтому мы будем планировать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Дальнейшее развитие: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Расширять и углублять наш проект.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568512_6-p-ekologiya-fon-zelenii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7605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Организация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предметно-развивающей среды: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357430"/>
            <a:ext cx="45526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Календарь природы;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Муляжи, модели;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Мини лаборатория;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Природный материал;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Огород на окне;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Инструменты для трудовой деятельности;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Дидактический материал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 descr="IMG2021092012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0646">
            <a:off x="2975939" y="1597555"/>
            <a:ext cx="1809731" cy="1357298"/>
          </a:xfrm>
          <a:prstGeom prst="rect">
            <a:avLst/>
          </a:prstGeom>
        </p:spPr>
      </p:pic>
      <p:pic>
        <p:nvPicPr>
          <p:cNvPr id="15" name="Рисунок 14" descr="IMG20210920125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571612"/>
            <a:ext cx="2000232" cy="1500174"/>
          </a:xfrm>
          <a:prstGeom prst="rect">
            <a:avLst/>
          </a:prstGeom>
        </p:spPr>
      </p:pic>
      <p:pic>
        <p:nvPicPr>
          <p:cNvPr id="16" name="Рисунок 15" descr="IMG20210920125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214686"/>
            <a:ext cx="1785918" cy="1339439"/>
          </a:xfrm>
          <a:prstGeom prst="rect">
            <a:avLst/>
          </a:prstGeom>
        </p:spPr>
      </p:pic>
      <p:pic>
        <p:nvPicPr>
          <p:cNvPr id="17" name="Рисунок 16" descr="IMG202109201254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357694"/>
            <a:ext cx="1928794" cy="1446596"/>
          </a:xfrm>
          <a:prstGeom prst="rect">
            <a:avLst/>
          </a:prstGeom>
        </p:spPr>
      </p:pic>
      <p:pic>
        <p:nvPicPr>
          <p:cNvPr id="18" name="Рисунок 17" descr="IMG202109201250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91" y="4498180"/>
            <a:ext cx="1643056" cy="1547824"/>
          </a:xfrm>
          <a:prstGeom prst="rect">
            <a:avLst/>
          </a:prstGeom>
        </p:spPr>
      </p:pic>
      <p:pic>
        <p:nvPicPr>
          <p:cNvPr id="19" name="Рисунок 18" descr="IMG20210920125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10227">
            <a:off x="5162562" y="4954018"/>
            <a:ext cx="1857356" cy="1393017"/>
          </a:xfrm>
          <a:prstGeom prst="rect">
            <a:avLst/>
          </a:prstGeom>
        </p:spPr>
      </p:pic>
      <p:pic>
        <p:nvPicPr>
          <p:cNvPr id="20" name="Рисунок 19" descr="IMG202109201253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00892" y="3500438"/>
            <a:ext cx="1714512" cy="1285884"/>
          </a:xfrm>
          <a:prstGeom prst="rect">
            <a:avLst/>
          </a:prstGeom>
        </p:spPr>
      </p:pic>
      <p:pic>
        <p:nvPicPr>
          <p:cNvPr id="21" name="Рисунок 20" descr="IMG2021092012573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6644" y="4857760"/>
            <a:ext cx="1393041" cy="1857388"/>
          </a:xfrm>
          <a:prstGeom prst="rect">
            <a:avLst/>
          </a:prstGeom>
        </p:spPr>
      </p:pic>
      <p:pic>
        <p:nvPicPr>
          <p:cNvPr id="22" name="Рисунок 21" descr="IMG202109201257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1500174"/>
            <a:ext cx="1428742" cy="1904989"/>
          </a:xfrm>
          <a:prstGeom prst="rect">
            <a:avLst/>
          </a:prstGeom>
        </p:spPr>
      </p:pic>
      <p:pic>
        <p:nvPicPr>
          <p:cNvPr id="23" name="Рисунок 22" descr="IMG2021092012560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85918" y="4643446"/>
            <a:ext cx="1428742" cy="190498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446798_85-p-fon-dlya-prezentatsii-pro-ekologiyu-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20" y="857232"/>
            <a:ext cx="79921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1"/>
                </a:solidFill>
              </a:rPr>
              <a:t>Цель экологического  воспитания </a:t>
            </a:r>
          </a:p>
          <a:p>
            <a:r>
              <a:rPr lang="ru-RU" sz="4000" b="1" i="1" dirty="0" smtClean="0">
                <a:solidFill>
                  <a:schemeClr val="bg1"/>
                </a:solidFill>
              </a:rPr>
              <a:t>дошкольников </a:t>
            </a:r>
            <a:r>
              <a:rPr lang="ru-RU" sz="3200" b="1" i="1" dirty="0" smtClean="0">
                <a:solidFill>
                  <a:schemeClr val="bg1"/>
                </a:solidFill>
              </a:rPr>
              <a:t>– </a:t>
            </a:r>
            <a:r>
              <a:rPr lang="ru-RU" sz="3200" dirty="0">
                <a:solidFill>
                  <a:schemeClr val="bg1"/>
                </a:solidFill>
              </a:rPr>
              <a:t>ф</a:t>
            </a:r>
            <a:r>
              <a:rPr lang="ru-RU" sz="3200" dirty="0" smtClean="0">
                <a:solidFill>
                  <a:schemeClr val="bg1"/>
                </a:solidFill>
              </a:rPr>
              <a:t>ормирование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осознанно-правильного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отношения детей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к объектам природы,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 которыми они контактируют.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481681_7-phonoteka_org-p-fon-dlya-lepbuka-po-ekologii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8201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Для полноценной реализации задач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э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кологического воспитания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дошкольников,</a:t>
            </a:r>
          </a:p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существляется по нескольким зонам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IMG20210920152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571876"/>
            <a:ext cx="3500430" cy="2625323"/>
          </a:xfrm>
          <a:prstGeom prst="rect">
            <a:avLst/>
          </a:prstGeom>
        </p:spPr>
      </p:pic>
      <p:pic>
        <p:nvPicPr>
          <p:cNvPr id="6" name="Рисунок 5" descr="IMG20210920152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71876"/>
            <a:ext cx="3429024" cy="2571768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3710161_47-p-lesnoi-fon-dlya-prezentatsii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43108" y="1214422"/>
            <a:ext cx="4727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u="sng" dirty="0" smtClean="0">
                <a:solidFill>
                  <a:schemeClr val="accent3">
                    <a:lumMod val="75000"/>
                  </a:schemeClr>
                </a:solidFill>
              </a:rPr>
              <a:t>1.Живой уголок. </a:t>
            </a:r>
          </a:p>
          <a:p>
            <a:pPr algn="ctr"/>
            <a:r>
              <a:rPr lang="ru-RU" sz="4800" b="1" i="1" u="sng" dirty="0" smtClean="0">
                <a:solidFill>
                  <a:schemeClr val="accent3">
                    <a:lumMod val="75000"/>
                  </a:schemeClr>
                </a:solidFill>
              </a:rPr>
              <a:t>- растения</a:t>
            </a:r>
            <a:endParaRPr lang="ru-RU" sz="4800" b="1" i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IMG20210920152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857496"/>
            <a:ext cx="2303876" cy="3071834"/>
          </a:xfrm>
          <a:prstGeom prst="rect">
            <a:avLst/>
          </a:prstGeom>
        </p:spPr>
      </p:pic>
      <p:pic>
        <p:nvPicPr>
          <p:cNvPr id="5" name="Рисунок 4" descr="IMG2021092015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214686"/>
            <a:ext cx="3381367" cy="253602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8596197_32-phonoteka_org-p-fon-dlya-prezentatsii-ogorod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713990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bg2"/>
                </a:solidFill>
              </a:rPr>
              <a:t> </a:t>
            </a:r>
            <a:r>
              <a:rPr lang="ru-RU" sz="4400" b="1" dirty="0" smtClean="0">
                <a:solidFill>
                  <a:schemeClr val="bg2"/>
                </a:solidFill>
              </a:rPr>
              <a:t>Огород на окне,</a:t>
            </a:r>
          </a:p>
          <a:p>
            <a:r>
              <a:rPr lang="ru-RU" sz="3200" b="1" dirty="0" smtClean="0">
                <a:solidFill>
                  <a:schemeClr val="bg2"/>
                </a:solidFill>
              </a:rPr>
              <a:t>где воспитанники имеют возможность</a:t>
            </a:r>
          </a:p>
          <a:p>
            <a:r>
              <a:rPr lang="ru-RU" sz="3200" b="1" dirty="0">
                <a:solidFill>
                  <a:schemeClr val="bg2"/>
                </a:solidFill>
              </a:rPr>
              <a:t>п</a:t>
            </a:r>
            <a:r>
              <a:rPr lang="ru-RU" sz="3200" b="1" dirty="0" smtClean="0">
                <a:solidFill>
                  <a:schemeClr val="bg2"/>
                </a:solidFill>
              </a:rPr>
              <a:t>осадить и вырастить самые простые</a:t>
            </a:r>
          </a:p>
          <a:p>
            <a:r>
              <a:rPr lang="ru-RU" sz="3200" b="1" dirty="0">
                <a:solidFill>
                  <a:schemeClr val="bg2"/>
                </a:solidFill>
              </a:rPr>
              <a:t>и</a:t>
            </a:r>
            <a:r>
              <a:rPr lang="ru-RU" sz="3200" b="1" dirty="0" smtClean="0">
                <a:solidFill>
                  <a:schemeClr val="bg2"/>
                </a:solidFill>
              </a:rPr>
              <a:t> распространенные</a:t>
            </a:r>
          </a:p>
          <a:p>
            <a:r>
              <a:rPr lang="ru-RU" sz="3200" b="1" dirty="0">
                <a:solidFill>
                  <a:schemeClr val="bg2"/>
                </a:solidFill>
              </a:rPr>
              <a:t>о</a:t>
            </a:r>
            <a:r>
              <a:rPr lang="ru-RU" sz="3200" b="1" dirty="0" smtClean="0">
                <a:solidFill>
                  <a:schemeClr val="bg2"/>
                </a:solidFill>
              </a:rPr>
              <a:t>городные растения.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4" name="Рисунок 3" descr="IMG20210920152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428868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-V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500042"/>
            <a:ext cx="7002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FF00"/>
                </a:solidFill>
              </a:rPr>
              <a:t>2. Уголок фауны нашего края:</a:t>
            </a:r>
          </a:p>
          <a:p>
            <a:pPr algn="ctr"/>
            <a:endParaRPr lang="ru-RU" sz="4000" b="1" i="1" u="sng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357298"/>
            <a:ext cx="5530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</a:rPr>
              <a:t>- «Пернатые соседи»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3141" y="4143380"/>
            <a:ext cx="5010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Индивидуальная полка в нашей гостиной,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с отдельной квартирой-скворечником.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Ее населяют представители птичьего мира,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Часто встречающихся на городских улицах</a:t>
            </a:r>
            <a:r>
              <a:rPr lang="ru-RU" dirty="0" smtClean="0"/>
              <a:t>.</a:t>
            </a:r>
          </a:p>
        </p:txBody>
      </p:sp>
      <p:pic>
        <p:nvPicPr>
          <p:cNvPr id="7" name="Рисунок 6" descr="IMG202109201529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3214710" cy="428628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3195122_lscpes_131-mb_lns-2_www.hqtexture.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00298" y="571480"/>
            <a:ext cx="3997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-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smtClean="0">
                <a:solidFill>
                  <a:schemeClr val="bg1"/>
                </a:solidFill>
              </a:rPr>
              <a:t>«Бережок»</a:t>
            </a:r>
            <a:endParaRPr lang="ru-RU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1857364"/>
            <a:ext cx="649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Макет знакомит малышей 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</a:rPr>
              <a:t>с земноводными представителями</a:t>
            </a:r>
          </a:p>
          <a:p>
            <a:pPr algn="r"/>
            <a:r>
              <a:rPr lang="ru-RU" sz="3200" dirty="0">
                <a:solidFill>
                  <a:schemeClr val="bg1"/>
                </a:solidFill>
              </a:rPr>
              <a:t>н</a:t>
            </a:r>
            <a:r>
              <a:rPr lang="ru-RU" sz="3200" dirty="0" smtClean="0">
                <a:solidFill>
                  <a:schemeClr val="bg1"/>
                </a:solidFill>
              </a:rPr>
              <a:t>ашего края.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20210920152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71876"/>
            <a:ext cx="3643338" cy="2732504"/>
          </a:xfrm>
          <a:prstGeom prst="rect">
            <a:avLst/>
          </a:prstGeom>
        </p:spPr>
      </p:pic>
      <p:pic>
        <p:nvPicPr>
          <p:cNvPr id="6" name="Рисунок 5" descr="IMG202109201527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928934"/>
            <a:ext cx="4095747" cy="307181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38254269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6" y="785794"/>
            <a:ext cx="4393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- «Наша речка»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928802"/>
            <a:ext cx="40004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Представляет собой макет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</a:rPr>
              <a:t> речным песчаным дном,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</a:rPr>
              <a:t>одными растениями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(из подручных материалов),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ыбками, которые так же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изготовлены вручную.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IMG20210920125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928802"/>
            <a:ext cx="4667251" cy="350043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275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Всеросийский конкурс по инновационным практикам создания воспитывающей культурной среды в образовательных организациях</dc:title>
  <dc:creator>user</dc:creator>
  <cp:lastModifiedBy>user</cp:lastModifiedBy>
  <cp:revision>31</cp:revision>
  <dcterms:created xsi:type="dcterms:W3CDTF">2021-09-20T08:12:21Z</dcterms:created>
  <dcterms:modified xsi:type="dcterms:W3CDTF">2021-09-20T13:13:03Z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1263381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