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7" r:id="rId8"/>
    <p:sldId id="261" r:id="rId9"/>
    <p:sldId id="263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546A1-E72C-794A-9A19-4132557BA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845" y="0"/>
            <a:ext cx="12070554" cy="1069272"/>
          </a:xfrm>
        </p:spPr>
        <p:txBody>
          <a:bodyPr>
            <a:normAutofit fontScale="90000"/>
          </a:bodyPr>
          <a:lstStyle/>
          <a:p>
            <a:r>
              <a:rPr lang="ru-RU" dirty="0"/>
              <a:t>МБДОУ «ДЕТСКИЙ САД  №136»</a:t>
            </a:r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BD84BDE1-0306-8446-B704-73E732FD8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5417345" y="1536513"/>
            <a:ext cx="6203154" cy="1410146"/>
          </a:xfrm>
        </p:spPr>
        <p:txBody>
          <a:bodyPr>
            <a:noAutofit/>
          </a:bodyPr>
          <a:lstStyle/>
          <a:p>
            <a:pPr algn="ctr"/>
            <a:r>
              <a:rPr lang="ru-RU" b="1" i="1"/>
              <a:t>День открытых дверей в первой младшей группе «Колобок» 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55532DAD-7BB0-6A41-BC37-CE2F1767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5" y="1428469"/>
            <a:ext cx="4691061" cy="329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4C2B505C-C7A2-8A4D-987E-0F906ABB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656" y="2946659"/>
            <a:ext cx="5226845" cy="303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2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A5C13-3400-F846-B595-FA510B80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/>
              <a:t>Развлечения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D77653-2A1D-8E42-81F9-F1A60F19B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37454"/>
            <a:ext cx="3012020" cy="40160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48751-B370-FE43-B0F5-E94F10C6E506}"/>
              </a:ext>
            </a:extLst>
          </p:cNvPr>
          <p:cNvSpPr txBox="1"/>
          <p:nvPr/>
        </p:nvSpPr>
        <p:spPr>
          <a:xfrm>
            <a:off x="5187553" y="252055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0F201-7C03-904D-83BF-79F0B0C2AF0E}"/>
              </a:ext>
            </a:extLst>
          </p:cNvPr>
          <p:cNvSpPr txBox="1"/>
          <p:nvPr/>
        </p:nvSpPr>
        <p:spPr>
          <a:xfrm>
            <a:off x="5166773" y="2687122"/>
            <a:ext cx="5123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У всех народов танцы есть,</a:t>
            </a:r>
          </a:p>
          <a:p>
            <a:pPr algn="l"/>
            <a:r>
              <a:rPr lang="ru-RU" sz="2400" b="1" i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 мире танцев нам не счесть!</a:t>
            </a:r>
          </a:p>
          <a:p>
            <a:pPr algn="l"/>
            <a:r>
              <a:rPr lang="ru-RU" sz="2400" b="1" i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Танго, ча-ча-ча, гопак, </a:t>
            </a:r>
          </a:p>
          <a:p>
            <a:pPr algn="l"/>
            <a:r>
              <a:rPr lang="ru-RU" sz="2400" b="1" i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И лезгинка, и трепак.</a:t>
            </a:r>
          </a:p>
          <a:p>
            <a:pPr algn="l"/>
            <a:r>
              <a:rPr lang="ru-RU" sz="2400" b="1" i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 танце кружатся народы Дружно водят хороводы, Мы не можем больше ждать, </a:t>
            </a:r>
          </a:p>
          <a:p>
            <a:pPr algn="l"/>
            <a:r>
              <a:rPr lang="ru-RU" sz="2400" b="1" i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Тоже будем танцевать.</a:t>
            </a:r>
            <a:endParaRPr lang="ru-RU" sz="2400" b="1" i="1"/>
          </a:p>
        </p:txBody>
      </p:sp>
    </p:spTree>
    <p:extLst>
      <p:ext uri="{BB962C8B-B14F-4D97-AF65-F5344CB8AC3E}">
        <p14:creationId xmlns:p14="http://schemas.microsoft.com/office/powerpoint/2010/main" val="32956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66F53-A4DC-494F-B723-A2AD09FE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/>
              <a:t>Развлечения</a:t>
            </a:r>
            <a:r>
              <a:rPr lang="ru-RU"/>
              <a:t>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FDCB8D0-C673-664F-B03E-D692E4F89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68499"/>
            <a:ext cx="3091655" cy="4122207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AA8EF95-CD7F-6545-95E7-9A6767287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032" y="1968500"/>
            <a:ext cx="3091656" cy="4122208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7699F19-4C3A-3E4F-A882-60E8B236C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34" y="3135313"/>
            <a:ext cx="3580798" cy="201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C09ED-E813-AE49-AB9A-45395F3A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/>
              <a:t>Прогулка</a:t>
            </a:r>
            <a:r>
              <a:rPr lang="ru-RU"/>
              <a:t>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190BBAD-E368-9E49-BE09-7BB06290B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35" y="1853754"/>
            <a:ext cx="3069644" cy="42845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8C898-0D93-4B48-B838-7856A32EFC34}"/>
              </a:ext>
            </a:extLst>
          </p:cNvPr>
          <p:cNvSpPr txBox="1"/>
          <p:nvPr/>
        </p:nvSpPr>
        <p:spPr>
          <a:xfrm>
            <a:off x="4955503" y="2565103"/>
            <a:ext cx="2903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1">
                <a:solidFill>
                  <a:srgbClr val="000000"/>
                </a:solidFill>
                <a:effectLst/>
                <a:latin typeface="-apple-system"/>
              </a:rPr>
              <a:t>Вот я бегаю, гуляю</a:t>
            </a:r>
            <a:r>
              <a:rPr lang="ru-RU" sz="2400" b="1" i="1"/>
              <a:t/>
            </a:r>
            <a:br>
              <a:rPr lang="ru-RU" sz="2400" b="1" i="1"/>
            </a:br>
            <a:r>
              <a:rPr lang="ru-RU" sz="2400" b="1" i="1">
                <a:solidFill>
                  <a:srgbClr val="000000"/>
                </a:solidFill>
                <a:effectLst/>
                <a:latin typeface="-apple-system"/>
              </a:rPr>
              <a:t>И в песочнице играю,</a:t>
            </a:r>
            <a:r>
              <a:rPr lang="ru-RU" sz="2400" b="1" i="1"/>
              <a:t/>
            </a:r>
            <a:br>
              <a:rPr lang="ru-RU" sz="2400" b="1" i="1"/>
            </a:br>
            <a:r>
              <a:rPr lang="ru-RU" sz="2400" b="1" i="1">
                <a:solidFill>
                  <a:srgbClr val="000000"/>
                </a:solidFill>
                <a:effectLst/>
                <a:latin typeface="-apple-system"/>
              </a:rPr>
              <a:t>С малышами я дружу</a:t>
            </a:r>
            <a:r>
              <a:rPr lang="ru-RU" sz="2400" b="1" i="1"/>
              <a:t/>
            </a:r>
            <a:br>
              <a:rPr lang="ru-RU" sz="2400" b="1" i="1"/>
            </a:br>
            <a:r>
              <a:rPr lang="ru-RU" sz="2400" b="1" i="1">
                <a:solidFill>
                  <a:srgbClr val="000000"/>
                </a:solidFill>
                <a:effectLst/>
                <a:latin typeface="-apple-system"/>
              </a:rPr>
              <a:t>Вот так свой вечер провожу.</a:t>
            </a:r>
            <a:endParaRPr lang="ru-RU" sz="2400" b="1" i="1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EF2A7A4-0F20-454D-B040-E0CDACEF1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669" y="1853754"/>
            <a:ext cx="3213436" cy="428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A6B2CE1-06BB-7E4E-B6EB-FCB6C9AF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24125" cy="41574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B18A8E7-D376-C542-9AC1-961169C1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265" y="-26494"/>
            <a:ext cx="2594500" cy="4622717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0665BE18-0518-0A4F-92D5-6F28444F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7467"/>
            <a:ext cx="4443599" cy="2700533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33EB46ED-3DF2-ED4A-A1BA-A4563CE0A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3599" y="4033543"/>
            <a:ext cx="7748401" cy="282445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823C7222-A6F2-174E-B885-F3CC33BAA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125" y="8717"/>
            <a:ext cx="2345531" cy="4179118"/>
          </a:xfrm>
          <a:prstGeom prst="rect">
            <a:avLst/>
          </a:prstGeom>
        </p:spPr>
      </p:pic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9986B43D-6ED9-AE41-9863-5241D0DF2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656" y="0"/>
            <a:ext cx="2345531" cy="4178678"/>
          </a:xfrm>
          <a:prstGeom prst="rect">
            <a:avLst/>
          </a:prstGeom>
        </p:spPr>
      </p:pic>
      <p:pic>
        <p:nvPicPr>
          <p:cNvPr id="18" name="Рисунок 18">
            <a:extLst>
              <a:ext uri="{FF2B5EF4-FFF2-40B4-BE49-F238E27FC236}">
                <a16:creationId xmlns:a16="http://schemas.microsoft.com/office/drawing/2014/main" id="{4B7D1CDE-DCAC-B244-A978-E6EDEFF63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6905" y="-26494"/>
            <a:ext cx="2524124" cy="42051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DF7E3C-4174-D24E-B727-8637A281FF48}"/>
              </a:ext>
            </a:extLst>
          </p:cNvPr>
          <p:cNvSpPr txBox="1"/>
          <p:nvPr/>
        </p:nvSpPr>
        <p:spPr>
          <a:xfrm>
            <a:off x="2059782" y="330522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b="1" i="1">
                <a:solidFill>
                  <a:srgbClr val="FF0000"/>
                </a:solidFill>
              </a:rPr>
              <a:t>Спасибо за внимание!!! </a:t>
            </a:r>
          </a:p>
        </p:txBody>
      </p:sp>
    </p:spTree>
    <p:extLst>
      <p:ext uri="{BB962C8B-B14F-4D97-AF65-F5344CB8AC3E}">
        <p14:creationId xmlns:p14="http://schemas.microsoft.com/office/powerpoint/2010/main" val="39425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B2FF8-84F2-924C-90AA-FCF8E6C3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>
                <a:latin typeface="Angsana New" panose="020B0502040504020204" pitchFamily="34" charset="0"/>
                <a:ea typeface="Algerian" panose="02000000000000000000" pitchFamily="2" charset="0"/>
              </a:rPr>
              <a:t>Задачи</a:t>
            </a:r>
            <a:r>
              <a:rPr lang="ru-RU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FCDF7-2498-2A4B-BA8F-94D1D3DC0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/>
              <a:t>Предоставить родителям информацию о деятельности детей  и воспитателей группы. </a:t>
            </a:r>
          </a:p>
          <a:p>
            <a:endParaRPr lang="ru-RU" b="1" i="1"/>
          </a:p>
          <a:p>
            <a:r>
              <a:rPr lang="ru-RU" b="1" i="1"/>
              <a:t>Взаимодействие с родителями с целью развития у них педагогической компетентности по отношению к собственным детям. </a:t>
            </a:r>
          </a:p>
          <a:p>
            <a:endParaRPr lang="ru-RU" b="1" i="1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21473-AE33-6B46-8F80-40A8ACAE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/>
              <a:t>Наш любимыЙ</a:t>
            </a:r>
            <a:r>
              <a:rPr lang="ru-RU"/>
              <a:t> </a:t>
            </a:r>
            <a:r>
              <a:rPr lang="ru-RU" b="1" i="1"/>
              <a:t>воспитатель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60B04-69AE-4241-A78F-488DFACD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344" y="2015732"/>
            <a:ext cx="5637510" cy="3450613"/>
          </a:xfrm>
        </p:spPr>
        <p:txBody>
          <a:bodyPr/>
          <a:lstStyle/>
          <a:p>
            <a:r>
              <a:rPr lang="ru-RU" b="0" i="0">
                <a:solidFill>
                  <a:srgbClr val="474747"/>
                </a:solidFill>
                <a:effectLst/>
                <a:latin typeface="Helvetica Neue"/>
              </a:rPr>
              <a:t>Нас в Саду всегда встречает,</a:t>
            </a:r>
            <a:r>
              <a:rPr lang="ru-RU"/>
              <a:t/>
            </a:r>
            <a:br>
              <a:rPr lang="ru-RU"/>
            </a:br>
            <a:r>
              <a:rPr lang="ru-RU" b="0" i="0">
                <a:solidFill>
                  <a:srgbClr val="474747"/>
                </a:solidFill>
                <a:effectLst/>
                <a:latin typeface="Helvetica Neue"/>
              </a:rPr>
              <a:t>Учит нас и развлекает.</a:t>
            </a:r>
            <a:r>
              <a:rPr lang="ru-RU"/>
              <a:t/>
            </a:r>
            <a:br>
              <a:rPr lang="ru-RU"/>
            </a:br>
            <a:r>
              <a:rPr lang="ru-RU" b="0" i="0">
                <a:solidFill>
                  <a:srgbClr val="474747"/>
                </a:solidFill>
                <a:effectLst/>
                <a:latin typeface="Helvetica Neue"/>
              </a:rPr>
              <a:t>Если надо — пожурит</a:t>
            </a:r>
            <a:r>
              <a:rPr lang="ru-RU"/>
              <a:t/>
            </a:r>
            <a:br>
              <a:rPr lang="ru-RU"/>
            </a:br>
            <a:r>
              <a:rPr lang="ru-RU" b="0" i="0">
                <a:solidFill>
                  <a:srgbClr val="474747"/>
                </a:solidFill>
                <a:effectLst/>
                <a:latin typeface="Helvetica Neue"/>
              </a:rPr>
              <a:t>И заботой окружит.</a:t>
            </a:r>
            <a:r>
              <a:rPr lang="ru-RU"/>
              <a:t/>
            </a:r>
            <a:br>
              <a:rPr lang="ru-RU"/>
            </a:br>
            <a:r>
              <a:rPr lang="ru-RU" b="0" i="0">
                <a:solidFill>
                  <a:srgbClr val="474747"/>
                </a:solidFill>
                <a:effectLst/>
                <a:latin typeface="Helvetica Neue"/>
              </a:rPr>
              <a:t>В тихий час уложит спать,</a:t>
            </a:r>
            <a:r>
              <a:rPr lang="ru-RU"/>
              <a:t/>
            </a:r>
            <a:br>
              <a:rPr lang="ru-RU"/>
            </a:br>
            <a:r>
              <a:rPr lang="ru-RU" b="0" i="0">
                <a:solidFill>
                  <a:srgbClr val="474747"/>
                </a:solidFill>
                <a:effectLst/>
                <a:latin typeface="Helvetica Neue"/>
              </a:rPr>
              <a:t>Как заботливая мать.</a:t>
            </a:r>
            <a:r>
              <a:rPr lang="ru-RU"/>
              <a:t/>
            </a:r>
            <a:br>
              <a:rPr lang="ru-RU"/>
            </a:br>
            <a:r>
              <a:rPr lang="ru-RU" b="0" i="0">
                <a:solidFill>
                  <a:srgbClr val="474747"/>
                </a:solidFill>
                <a:effectLst/>
                <a:latin typeface="Helvetica Neue"/>
              </a:rPr>
              <a:t>Очень мил и деликатен</a:t>
            </a:r>
            <a:r>
              <a:rPr lang="ru-RU"/>
              <a:t/>
            </a:r>
            <a:br>
              <a:rPr lang="ru-RU"/>
            </a:br>
            <a:r>
              <a:rPr lang="ru-RU" b="0" i="0">
                <a:solidFill>
                  <a:srgbClr val="474747"/>
                </a:solidFill>
                <a:effectLst/>
                <a:latin typeface="Helvetica Neue"/>
              </a:rPr>
              <a:t>Наш любимый воспитатель!</a:t>
            </a:r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3671E-BBA0-4A49-B503-2B072339F0A3}"/>
              </a:ext>
            </a:extLst>
          </p:cNvPr>
          <p:cNvSpPr txBox="1"/>
          <p:nvPr/>
        </p:nvSpPr>
        <p:spPr>
          <a:xfrm>
            <a:off x="6842521" y="5305157"/>
            <a:ext cx="380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/>
              <a:t>Воспитатель: Никонова Нина Владимировна </a:t>
            </a: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F6714CB6-2676-904E-B009-51EFB9AE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884" y="1853754"/>
            <a:ext cx="2553793" cy="4208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01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E6038-11FA-4F4F-AD44-2A429AAA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Утренняя зарядка 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3083483-9911-9F4A-9239-6CAADAAE6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96985"/>
            <a:ext cx="2932752" cy="395649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5BE921-7D83-E14A-BB65-81A5F46F4C94}"/>
              </a:ext>
            </a:extLst>
          </p:cNvPr>
          <p:cNvSpPr txBox="1"/>
          <p:nvPr/>
        </p:nvSpPr>
        <p:spPr>
          <a:xfrm>
            <a:off x="5038724" y="3475068"/>
            <a:ext cx="5647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/>
              <a:t>По порядку стройся в ряд! На зарядку все подряд! </a:t>
            </a:r>
          </a:p>
        </p:txBody>
      </p:sp>
    </p:spTree>
    <p:extLst>
      <p:ext uri="{BB962C8B-B14F-4D97-AF65-F5344CB8AC3E}">
        <p14:creationId xmlns:p14="http://schemas.microsoft.com/office/powerpoint/2010/main" val="39854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F4F68-8508-8C47-8DA7-6937C39C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Утренняя гимнастика</a:t>
            </a:r>
            <a:r>
              <a:rPr lang="ru-RU"/>
              <a:t>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91EFF23-E960-BF45-BE51-A997DA3FF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02235"/>
            <a:ext cx="2239359" cy="3989949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F0746BC0-BED4-2E4B-9A84-8E8BC1E14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236" y="2002235"/>
            <a:ext cx="3018827" cy="4025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90ACCA-4DE2-B241-BBDF-511D5FB317A8}"/>
              </a:ext>
            </a:extLst>
          </p:cNvPr>
          <p:cNvSpPr txBox="1"/>
          <p:nvPr/>
        </p:nvSpPr>
        <p:spPr>
          <a:xfrm>
            <a:off x="3878164" y="2115741"/>
            <a:ext cx="4083845" cy="146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939733-D066-B248-9455-BC398748ECE2}"/>
              </a:ext>
            </a:extLst>
          </p:cNvPr>
          <p:cNvSpPr txBox="1"/>
          <p:nvPr/>
        </p:nvSpPr>
        <p:spPr>
          <a:xfrm>
            <a:off x="5187553" y="252055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BADB0-7DF6-9A4C-8F57-8EE1018A6D0B}"/>
              </a:ext>
            </a:extLst>
          </p:cNvPr>
          <p:cNvSpPr txBox="1"/>
          <p:nvPr/>
        </p:nvSpPr>
        <p:spPr>
          <a:xfrm rot="10800000" flipV="1">
            <a:off x="3839560" y="2002235"/>
            <a:ext cx="4309676" cy="199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D1E14-EDAA-C94B-B479-A418BCA2C25B}"/>
              </a:ext>
            </a:extLst>
          </p:cNvPr>
          <p:cNvSpPr txBox="1"/>
          <p:nvPr/>
        </p:nvSpPr>
        <p:spPr>
          <a:xfrm>
            <a:off x="3878165" y="2520553"/>
            <a:ext cx="277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1"/>
              <a:t>Мы заядкой заниматься, Начинаем по утрам!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97E4C-6AEE-5C49-A278-3BC846AF2E1C}"/>
              </a:ext>
            </a:extLst>
          </p:cNvPr>
          <p:cNvSpPr txBox="1"/>
          <p:nvPr/>
        </p:nvSpPr>
        <p:spPr>
          <a:xfrm>
            <a:off x="5675324" y="4930030"/>
            <a:ext cx="232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1"/>
              <a:t>Пусть болезни нас бояться , пусть они не ходят к нам! </a:t>
            </a:r>
          </a:p>
        </p:txBody>
      </p:sp>
    </p:spTree>
    <p:extLst>
      <p:ext uri="{BB962C8B-B14F-4D97-AF65-F5344CB8AC3E}">
        <p14:creationId xmlns:p14="http://schemas.microsoft.com/office/powerpoint/2010/main" val="26872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78CB-BE10-6E45-B1D5-CBAD3A82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Приём</a:t>
            </a:r>
            <a:r>
              <a:rPr lang="ru-RU"/>
              <a:t> </a:t>
            </a:r>
            <a:r>
              <a:rPr lang="ru-RU" b="1" i="1"/>
              <a:t>пищи</a:t>
            </a:r>
            <a:r>
              <a:rPr lang="ru-RU"/>
              <a:t>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D9D8523-C455-614B-8B39-FBB7A9B39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52626"/>
            <a:ext cx="3207485" cy="41008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BCFD4A-A724-B443-A859-481AAE317B35}"/>
              </a:ext>
            </a:extLst>
          </p:cNvPr>
          <p:cNvSpPr txBox="1"/>
          <p:nvPr/>
        </p:nvSpPr>
        <p:spPr>
          <a:xfrm>
            <a:off x="4917282" y="2204983"/>
            <a:ext cx="483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1">
                <a:solidFill>
                  <a:srgbClr val="272727"/>
                </a:solidFill>
                <a:effectLst/>
                <a:latin typeface="PT Sans Regular"/>
              </a:rPr>
              <a:t>Вот и завтрак подошел,</a:t>
            </a:r>
            <a:r>
              <a:rPr lang="ru-RU" sz="2400" b="1" i="1"/>
              <a:t/>
            </a:r>
            <a:br>
              <a:rPr lang="ru-RU" sz="2400" b="1" i="1"/>
            </a:br>
            <a:r>
              <a:rPr lang="ru-RU" sz="2400" b="1" i="1">
                <a:solidFill>
                  <a:srgbClr val="272727"/>
                </a:solidFill>
                <a:effectLst/>
                <a:latin typeface="PT Sans Regular"/>
              </a:rPr>
              <a:t>Сели дети все за стол.</a:t>
            </a:r>
            <a:r>
              <a:rPr lang="ru-RU" sz="2400" b="1" i="1"/>
              <a:t/>
            </a:r>
            <a:br>
              <a:rPr lang="ru-RU" sz="2400" b="1" i="1"/>
            </a:br>
            <a:r>
              <a:rPr lang="ru-RU" sz="2400" b="1" i="1">
                <a:solidFill>
                  <a:srgbClr val="272727"/>
                </a:solidFill>
                <a:effectLst/>
                <a:latin typeface="PT Sans Regular"/>
              </a:rPr>
              <a:t>Чтобы не было беды,</a:t>
            </a:r>
            <a:r>
              <a:rPr lang="ru-RU" sz="2400" b="1" i="1"/>
              <a:t/>
            </a:r>
            <a:br>
              <a:rPr lang="ru-RU" sz="2400" b="1" i="1"/>
            </a:br>
            <a:r>
              <a:rPr lang="ru-RU" sz="2400" b="1" i="1">
                <a:solidFill>
                  <a:srgbClr val="272727"/>
                </a:solidFill>
                <a:effectLst/>
                <a:latin typeface="PT Sans Regular"/>
              </a:rPr>
              <a:t>Вспомним правила еды:</a:t>
            </a:r>
            <a:endParaRPr lang="ru-RU" sz="2400" b="1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AAB42-595C-6A44-AD7F-A4E6974911DE}"/>
              </a:ext>
            </a:extLst>
          </p:cNvPr>
          <p:cNvSpPr txBox="1"/>
          <p:nvPr/>
        </p:nvSpPr>
        <p:spPr>
          <a:xfrm>
            <a:off x="6822282" y="4125872"/>
            <a:ext cx="4456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i="1">
                <a:solidFill>
                  <a:srgbClr val="272727"/>
                </a:solidFill>
                <a:effectLst/>
                <a:latin typeface="PT Sans Regular"/>
              </a:rPr>
              <a:t>Наши ноги не стучат,</a:t>
            </a:r>
            <a:r>
              <a:rPr lang="ru-RU" sz="2400" b="1" i="1"/>
              <a:t/>
            </a:r>
            <a:br>
              <a:rPr lang="ru-RU" sz="2400" b="1" i="1"/>
            </a:br>
            <a:r>
              <a:rPr lang="ru-RU" sz="2400" b="1" i="1">
                <a:solidFill>
                  <a:srgbClr val="272727"/>
                </a:solidFill>
                <a:effectLst/>
                <a:latin typeface="PT Sans Regular"/>
              </a:rPr>
              <a:t>Наши язычки молчат.</a:t>
            </a:r>
            <a:r>
              <a:rPr lang="ru-RU" sz="2400" b="1" i="1"/>
              <a:t/>
            </a:r>
            <a:br>
              <a:rPr lang="ru-RU" sz="2400" b="1" i="1"/>
            </a:br>
            <a:r>
              <a:rPr lang="ru-RU" sz="2400" b="1" i="1">
                <a:solidFill>
                  <a:srgbClr val="272727"/>
                </a:solidFill>
                <a:effectLst/>
                <a:latin typeface="PT Sans Regular"/>
              </a:rPr>
              <a:t>За обедом не сори,</a:t>
            </a:r>
            <a:r>
              <a:rPr lang="ru-RU" sz="2400" b="1" i="1"/>
              <a:t/>
            </a:r>
            <a:br>
              <a:rPr lang="ru-RU" sz="2400" b="1" i="1"/>
            </a:br>
            <a:r>
              <a:rPr lang="ru-RU" sz="2400" b="1" i="1">
                <a:solidFill>
                  <a:srgbClr val="272727"/>
                </a:solidFill>
                <a:effectLst/>
                <a:latin typeface="PT Sans Regular"/>
              </a:rPr>
              <a:t>Насорил — так убери.</a:t>
            </a:r>
            <a:endParaRPr lang="ru-RU" sz="2400" b="1" i="1"/>
          </a:p>
        </p:txBody>
      </p:sp>
    </p:spTree>
    <p:extLst>
      <p:ext uri="{BB962C8B-B14F-4D97-AF65-F5344CB8AC3E}">
        <p14:creationId xmlns:p14="http://schemas.microsoft.com/office/powerpoint/2010/main" val="35660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FD0B7-421D-9C48-8CA5-C6BD39E1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954" y="707936"/>
            <a:ext cx="9603275" cy="1049235"/>
          </a:xfrm>
        </p:spPr>
        <p:txBody>
          <a:bodyPr/>
          <a:lstStyle/>
          <a:p>
            <a:r>
              <a:rPr lang="ru-RU" b="1" i="1"/>
              <a:t>Приём пищи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E1153B8-D6A2-2745-B88B-7BD789576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147093"/>
            <a:ext cx="6606020" cy="37158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65D39F-26BB-1C4A-9189-5B55C3F8D53A}"/>
              </a:ext>
            </a:extLst>
          </p:cNvPr>
          <p:cNvSpPr txBox="1"/>
          <p:nvPr/>
        </p:nvSpPr>
        <p:spPr>
          <a:xfrm rot="10800000" flipV="1">
            <a:off x="8396906" y="2807875"/>
            <a:ext cx="59826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i="1">
                <a:solidFill>
                  <a:srgbClr val="000000"/>
                </a:solidFill>
                <a:effectLst/>
                <a:latin typeface="Poppins"/>
              </a:rPr>
              <a:t>Я обед съедаю сам.</a:t>
            </a:r>
            <a:br>
              <a:rPr lang="ru-RU" b="1" i="1">
                <a:solidFill>
                  <a:srgbClr val="000000"/>
                </a:solidFill>
                <a:effectLst/>
                <a:latin typeface="Poppins"/>
              </a:rPr>
            </a:br>
            <a:r>
              <a:rPr lang="ru-RU" b="1" i="1">
                <a:solidFill>
                  <a:srgbClr val="000000"/>
                </a:solidFill>
                <a:effectLst/>
                <a:latin typeface="Poppins"/>
              </a:rPr>
              <a:t>Открываю рот – и АМ!</a:t>
            </a:r>
            <a:br>
              <a:rPr lang="ru-RU" b="1" i="1">
                <a:solidFill>
                  <a:srgbClr val="000000"/>
                </a:solidFill>
                <a:effectLst/>
                <a:latin typeface="Poppins"/>
              </a:rPr>
            </a:br>
            <a:r>
              <a:rPr lang="ru-RU" b="1" i="1">
                <a:solidFill>
                  <a:srgbClr val="000000"/>
                </a:solidFill>
                <a:effectLst/>
                <a:latin typeface="Poppins"/>
              </a:rPr>
              <a:t>Чтобы силы были</a:t>
            </a:r>
            <a:br>
              <a:rPr lang="ru-RU" b="1" i="1">
                <a:solidFill>
                  <a:srgbClr val="000000"/>
                </a:solidFill>
                <a:effectLst/>
                <a:latin typeface="Poppins"/>
              </a:rPr>
            </a:br>
            <a:r>
              <a:rPr lang="ru-RU" b="1" i="1">
                <a:solidFill>
                  <a:srgbClr val="000000"/>
                </a:solidFill>
                <a:effectLst/>
                <a:latin typeface="Poppins"/>
              </a:rPr>
              <a:t>Супчик мы сварили.</a:t>
            </a:r>
          </a:p>
          <a:p>
            <a:pPr fontAlgn="base"/>
            <a:r>
              <a:rPr lang="ru-RU" b="1" i="1">
                <a:solidFill>
                  <a:srgbClr val="000000"/>
                </a:solidFill>
                <a:effectLst/>
                <a:latin typeface="Poppins"/>
              </a:rPr>
              <a:t>Мой хороший аппетит</a:t>
            </a:r>
            <a:br>
              <a:rPr lang="ru-RU" b="1" i="1">
                <a:solidFill>
                  <a:srgbClr val="000000"/>
                </a:solidFill>
                <a:effectLst/>
                <a:latin typeface="Poppins"/>
              </a:rPr>
            </a:br>
            <a:r>
              <a:rPr lang="ru-RU" b="1" i="1">
                <a:solidFill>
                  <a:srgbClr val="000000"/>
                </a:solidFill>
                <a:effectLst/>
                <a:latin typeface="Poppins"/>
              </a:rPr>
              <a:t>В животе один сидит.</a:t>
            </a:r>
            <a:br>
              <a:rPr lang="ru-RU" b="1" i="1">
                <a:solidFill>
                  <a:srgbClr val="000000"/>
                </a:solidFill>
                <a:effectLst/>
                <a:latin typeface="Poppins"/>
              </a:rPr>
            </a:br>
            <a:r>
              <a:rPr lang="ru-RU" b="1" i="1">
                <a:solidFill>
                  <a:srgbClr val="000000"/>
                </a:solidFill>
                <a:effectLst/>
                <a:latin typeface="Poppins"/>
              </a:rPr>
              <a:t>Ножками топочет,</a:t>
            </a:r>
            <a:br>
              <a:rPr lang="ru-RU" b="1" i="1">
                <a:solidFill>
                  <a:srgbClr val="000000"/>
                </a:solidFill>
                <a:effectLst/>
                <a:latin typeface="Poppins"/>
              </a:rPr>
            </a:br>
            <a:r>
              <a:rPr lang="ru-RU" b="1" i="1">
                <a:solidFill>
                  <a:srgbClr val="000000"/>
                </a:solidFill>
                <a:effectLst/>
                <a:latin typeface="Poppins"/>
              </a:rPr>
              <a:t>Он обедать хочет!</a:t>
            </a:r>
          </a:p>
          <a:p>
            <a:pPr algn="l"/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25549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09605-DC73-CB4A-AB3B-FF7EA045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/>
              <a:t>Непосредственная позновательная деятельность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1453C4E-FCCB-254A-A192-24432357A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08535"/>
            <a:ext cx="2941043" cy="392139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6C1BDA-5A07-F941-BD67-1ED3AF7CD60B}"/>
              </a:ext>
            </a:extLst>
          </p:cNvPr>
          <p:cNvSpPr txBox="1"/>
          <p:nvPr/>
        </p:nvSpPr>
        <p:spPr>
          <a:xfrm>
            <a:off x="4530976" y="2008535"/>
            <a:ext cx="5577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Я рисую лето –</a:t>
            </a:r>
            <a:r>
              <a:rPr lang="ru-RU" sz="2000" b="1" i="1"/>
              <a:t/>
            </a:r>
            <a:br>
              <a:rPr lang="ru-RU" sz="2000" b="1" i="1"/>
            </a:br>
            <a:r>
              <a:rPr lang="ru-RU" sz="2000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А какого цвета?</a:t>
            </a:r>
            <a:r>
              <a:rPr lang="ru-RU" sz="2000" b="1" i="1"/>
              <a:t/>
            </a:r>
            <a:br>
              <a:rPr lang="ru-RU" sz="2000" b="1" i="1"/>
            </a:br>
            <a:r>
              <a:rPr lang="ru-RU" sz="2000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Красной краской –</a:t>
            </a:r>
            <a:r>
              <a:rPr lang="ru-RU" sz="2000" b="1" i="1"/>
              <a:t/>
            </a:r>
            <a:br>
              <a:rPr lang="ru-RU" sz="2000" b="1" i="1"/>
            </a:br>
            <a:r>
              <a:rPr lang="ru-RU" sz="2000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Солнце,</a:t>
            </a:r>
            <a:r>
              <a:rPr lang="ru-RU" sz="2000" b="1" i="1"/>
              <a:t/>
            </a:r>
            <a:br>
              <a:rPr lang="ru-RU" sz="2000" b="1" i="1"/>
            </a:br>
            <a:r>
              <a:rPr lang="ru-RU" sz="2000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На газонах розы,</a:t>
            </a:r>
            <a:r>
              <a:rPr lang="ru-RU" sz="2000" b="1" i="1"/>
              <a:t/>
            </a:r>
            <a:br>
              <a:rPr lang="ru-RU" sz="2000" b="1" i="1"/>
            </a:br>
            <a:r>
              <a:rPr lang="ru-RU" sz="2000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А зеленой – поле,</a:t>
            </a:r>
            <a:r>
              <a:rPr lang="ru-RU" sz="2000" b="1" i="1"/>
              <a:t/>
            </a:r>
            <a:br>
              <a:rPr lang="ru-RU" sz="2000" b="1" i="1"/>
            </a:br>
            <a:r>
              <a:rPr lang="ru-RU" sz="2000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На лугах покосы.</a:t>
            </a:r>
            <a:endParaRPr lang="ru-RU" sz="2000" b="1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0AC82-FFCE-FA42-A6B4-175A4AE12187}"/>
              </a:ext>
            </a:extLst>
          </p:cNvPr>
          <p:cNvSpPr txBox="1"/>
          <p:nvPr/>
        </p:nvSpPr>
        <p:spPr>
          <a:xfrm rot="10800000" flipV="1">
            <a:off x="7690634" y="3711585"/>
            <a:ext cx="70044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Желтый цвет какой-то странный,</a:t>
            </a:r>
            <a:b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</a:br>
            <a: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Он не черный и не алый,</a:t>
            </a:r>
            <a:b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</a:br>
            <a: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Он не синий и не белый,</a:t>
            </a:r>
            <a:b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</a:br>
            <a: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Очень яркий, очень смелый.</a:t>
            </a:r>
          </a:p>
          <a:p>
            <a: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Желтым солнце нарисую.</a:t>
            </a:r>
            <a:b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</a:br>
            <a: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Я люблю весну такую,</a:t>
            </a:r>
            <a:b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</a:br>
            <a: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Снег растает без следа</a:t>
            </a:r>
            <a:b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</a:br>
            <a:r>
              <a:rPr lang="ru-RU" b="1" i="1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И появится листва.</a:t>
            </a:r>
          </a:p>
          <a:p>
            <a:pPr algn="l"/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39563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A1D11-257E-804F-AAAC-1D38BC43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/>
              <a:t>Непосредственная позновательная деятельность 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391F938-7B4A-3240-AC80-22D5041AF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81187"/>
            <a:ext cx="3203765" cy="42716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3F6FFF-557E-D347-9AB5-F21494BEC1F3}"/>
              </a:ext>
            </a:extLst>
          </p:cNvPr>
          <p:cNvSpPr txBox="1"/>
          <p:nvPr/>
        </p:nvSpPr>
        <p:spPr>
          <a:xfrm>
            <a:off x="5187553" y="252055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8295FD77-B9AD-394C-8546-97BD581DE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438" y="3239251"/>
            <a:ext cx="3051969" cy="2927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F53556-E32B-BB47-B5C6-D9A5B3206E2A}"/>
              </a:ext>
            </a:extLst>
          </p:cNvPr>
          <p:cNvSpPr txBox="1"/>
          <p:nvPr/>
        </p:nvSpPr>
        <p:spPr>
          <a:xfrm>
            <a:off x="4749790" y="3063578"/>
            <a:ext cx="5990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>
                <a:solidFill>
                  <a:srgbClr val="333333"/>
                </a:solidFill>
                <a:effectLst/>
                <a:latin typeface="Trebuchet MS" panose="02000000000000000000" pitchFamily="2" charset="0"/>
              </a:rPr>
              <a:t>Зайчик</a:t>
            </a:r>
            <a:r>
              <a:rPr lang="ru-RU" b="0" i="0">
                <a:solidFill>
                  <a:srgbClr val="333333"/>
                </a:solidFill>
                <a:effectLst/>
                <a:latin typeface="Trebuchet MS" panose="02000000000000000000" pitchFamily="2" charset="0"/>
              </a:rPr>
              <a:t> съел листочек сладкий,</a:t>
            </a:r>
            <a:r>
              <a:rPr lang="ru-RU"/>
              <a:t/>
            </a:r>
            <a:br>
              <a:rPr lang="ru-RU"/>
            </a:br>
            <a:r>
              <a:rPr lang="ru-RU" b="0" i="0">
                <a:solidFill>
                  <a:srgbClr val="333333"/>
                </a:solidFill>
                <a:effectLst/>
                <a:latin typeface="Trebuchet MS" panose="02000000000000000000" pitchFamily="2" charset="0"/>
              </a:rPr>
              <a:t>Задремал на мягкой грядке,</a:t>
            </a:r>
            <a:r>
              <a:rPr lang="ru-RU"/>
              <a:t/>
            </a:r>
            <a:br>
              <a:rPr lang="ru-RU"/>
            </a:br>
            <a:r>
              <a:rPr lang="ru-RU" b="0" i="0">
                <a:solidFill>
                  <a:srgbClr val="333333"/>
                </a:solidFill>
                <a:effectLst/>
                <a:latin typeface="Trebuchet MS" panose="02000000000000000000" pitchFamily="2" charset="0"/>
              </a:rPr>
              <a:t>И пришёл к нему превкусный</a:t>
            </a:r>
            <a:r>
              <a:rPr lang="ru-RU"/>
              <a:t/>
            </a:r>
            <a:br>
              <a:rPr lang="ru-RU"/>
            </a:br>
            <a:r>
              <a:rPr lang="ru-RU" b="0" i="0">
                <a:solidFill>
                  <a:srgbClr val="333333"/>
                </a:solidFill>
                <a:effectLst/>
                <a:latin typeface="Trebuchet MS" panose="02000000000000000000" pitchFamily="2" charset="0"/>
              </a:rPr>
              <a:t>Сочно-сладкий сон капустный.  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Algerian</vt:lpstr>
      <vt:lpstr>Angsana New</vt:lpstr>
      <vt:lpstr>-apple-system</vt:lpstr>
      <vt:lpstr>Arial</vt:lpstr>
      <vt:lpstr>Gill Sans MT</vt:lpstr>
      <vt:lpstr>Helvetica Neue</vt:lpstr>
      <vt:lpstr>Poppins</vt:lpstr>
      <vt:lpstr>PT Sans Regular</vt:lpstr>
      <vt:lpstr>Trebuchet MS</vt:lpstr>
      <vt:lpstr>Галерея</vt:lpstr>
      <vt:lpstr>МБДОУ «ДЕТСКИЙ САД  №136»</vt:lpstr>
      <vt:lpstr>Задачи:</vt:lpstr>
      <vt:lpstr>Наш любимыЙ воспитатель</vt:lpstr>
      <vt:lpstr>Утренняя зарядка </vt:lpstr>
      <vt:lpstr>Утренняя гимнастика </vt:lpstr>
      <vt:lpstr>Приём пищи </vt:lpstr>
      <vt:lpstr>Приём пищи </vt:lpstr>
      <vt:lpstr>Непосредственная позновательная деятельность </vt:lpstr>
      <vt:lpstr>Непосредственная позновательная деятельность </vt:lpstr>
      <vt:lpstr>Развлечения </vt:lpstr>
      <vt:lpstr>Развлечения </vt:lpstr>
      <vt:lpstr>Прогулка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 №136»</dc:title>
  <dc:creator>Неизвестный пользователь</dc:creator>
  <cp:lastModifiedBy>Гриша Ястребов</cp:lastModifiedBy>
  <cp:revision>11</cp:revision>
  <dcterms:created xsi:type="dcterms:W3CDTF">2020-04-14T19:28:16Z</dcterms:created>
  <dcterms:modified xsi:type="dcterms:W3CDTF">2020-04-26T07:00:42Z</dcterms:modified>
</cp:coreProperties>
</file>